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6"/>
  </p:notesMasterIdLst>
  <p:sldIdLst>
    <p:sldId id="256" r:id="rId2"/>
    <p:sldId id="257" r:id="rId3"/>
    <p:sldId id="258" r:id="rId4"/>
    <p:sldId id="259" r:id="rId5"/>
    <p:sldId id="262" r:id="rId6"/>
    <p:sldId id="260" r:id="rId7"/>
    <p:sldId id="261"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5" d="100"/>
          <a:sy n="65" d="100"/>
        </p:scale>
        <p:origin x="-416" y="-12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C9DED28-E8F4-4335-9A63-F65B29F45D0A}" type="datetimeFigureOut">
              <a:rPr lang="en-US" smtClean="0"/>
              <a:t>8/28/16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7AE3918-6556-4EA5-AB13-D77AE3A39F88}" type="slidenum">
              <a:rPr lang="en-US" smtClean="0"/>
              <a:t>‹#›</a:t>
            </a:fld>
            <a:endParaRPr lang="en-US"/>
          </a:p>
        </p:txBody>
      </p:sp>
    </p:spTree>
    <p:extLst>
      <p:ext uri="{BB962C8B-B14F-4D97-AF65-F5344CB8AC3E}">
        <p14:creationId xmlns:p14="http://schemas.microsoft.com/office/powerpoint/2010/main" val="30472950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Talk about where the numbers come from and the set up before you show the inequality. Then have students solve for the number of boxes.</a:t>
            </a:r>
            <a:endParaRPr lang="en-US" dirty="0"/>
          </a:p>
        </p:txBody>
      </p:sp>
      <p:sp>
        <p:nvSpPr>
          <p:cNvPr id="4" name="Slide Number Placeholder 3"/>
          <p:cNvSpPr>
            <a:spLocks noGrp="1"/>
          </p:cNvSpPr>
          <p:nvPr>
            <p:ph type="sldNum" sz="quarter" idx="10"/>
          </p:nvPr>
        </p:nvSpPr>
        <p:spPr/>
        <p:txBody>
          <a:bodyPr/>
          <a:lstStyle/>
          <a:p>
            <a:fld id="{97AE3918-6556-4EA5-AB13-D77AE3A39F88}" type="slidenum">
              <a:rPr lang="en-US" smtClean="0"/>
              <a:t>13</a:t>
            </a:fld>
            <a:endParaRPr lang="en-US"/>
          </a:p>
        </p:txBody>
      </p:sp>
    </p:spTree>
    <p:extLst>
      <p:ext uri="{BB962C8B-B14F-4D97-AF65-F5344CB8AC3E}">
        <p14:creationId xmlns:p14="http://schemas.microsoft.com/office/powerpoint/2010/main" val="5088784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8/28/16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8/28/16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8/28/16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8/28/16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8/28/16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8/28/16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8/28/16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8/28/16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8/28/16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8/28/16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8/28/16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8/28/16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8/28/16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8/28/16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8/28/16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8/28/16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8/28/16</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Get your binder out and be ready for the </a:t>
            </a:r>
            <a:br>
              <a:rPr lang="en-US" dirty="0" smtClean="0"/>
            </a:br>
            <a:r>
              <a:rPr lang="en-US" dirty="0" smtClean="0"/>
              <a:t>warm-up!</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01204528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way to write your answer</a:t>
            </a:r>
            <a:endParaRPr lang="en-US" dirty="0"/>
          </a:p>
        </p:txBody>
      </p:sp>
      <p:sp>
        <p:nvSpPr>
          <p:cNvPr id="3" name="Content Placeholder 2"/>
          <p:cNvSpPr>
            <a:spLocks noGrp="1"/>
          </p:cNvSpPr>
          <p:nvPr>
            <p:ph idx="1"/>
          </p:nvPr>
        </p:nvSpPr>
        <p:spPr/>
        <p:txBody>
          <a:bodyPr>
            <a:noAutofit/>
          </a:bodyPr>
          <a:lstStyle/>
          <a:p>
            <a:r>
              <a:rPr lang="en-US" sz="2800" dirty="0" smtClean="0"/>
              <a:t>Interval notation: +∞ and -∞ are used for unbounded sets</a:t>
            </a:r>
          </a:p>
          <a:p>
            <a:pPr lvl="1"/>
            <a:r>
              <a:rPr lang="en-US" sz="2400" dirty="0" smtClean="0"/>
              <a:t>These are sets that have no end point</a:t>
            </a:r>
          </a:p>
          <a:p>
            <a:r>
              <a:rPr lang="en-US" sz="2800" dirty="0" smtClean="0"/>
              <a:t>Example: If x &lt; 2 then its interval notation would be (-∞, 2)</a:t>
            </a:r>
          </a:p>
          <a:p>
            <a:r>
              <a:rPr lang="en-US" sz="2800" dirty="0" smtClean="0"/>
              <a:t>How would we write the last example in interval notation?</a:t>
            </a:r>
          </a:p>
          <a:p>
            <a:pPr lvl="1"/>
            <a:r>
              <a:rPr lang="en-US" sz="2400" dirty="0" smtClean="0"/>
              <a:t>(-∞, -8]</a:t>
            </a:r>
            <a:endParaRPr lang="en-US" sz="2400" dirty="0"/>
          </a:p>
        </p:txBody>
      </p:sp>
    </p:spTree>
    <p:extLst>
      <p:ext uri="{BB962C8B-B14F-4D97-AF65-F5344CB8AC3E}">
        <p14:creationId xmlns:p14="http://schemas.microsoft.com/office/powerpoint/2010/main" val="64779577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1" presetClass="entr" presetSubtype="1"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wheel(1)">
                                      <p:cBhvr>
                                        <p:cTn id="25"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Multi-step inequalities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r>
                  <a:rPr lang="en-US" sz="2800" dirty="0" smtClean="0"/>
                  <a:t>Give it a shot! </a:t>
                </a:r>
              </a:p>
              <a:p>
                <a:r>
                  <a:rPr lang="en-US" sz="2800" dirty="0" smtClean="0"/>
                  <a:t>Solve -m≤ </a:t>
                </a:r>
                <a14:m>
                  <m:oMath xmlns:m="http://schemas.openxmlformats.org/officeDocument/2006/math" xmlns="">
                    <m:f>
                      <m:fPr>
                        <m:ctrlPr>
                          <a:rPr lang="en-US" sz="2800" i="1" smtClean="0">
                            <a:latin typeface="Cambria Math" panose="02040503050406030204" pitchFamily="18" charset="0"/>
                          </a:rPr>
                        </m:ctrlPr>
                      </m:fPr>
                      <m:num>
                        <m:r>
                          <a:rPr lang="en-US" sz="2800" b="0" i="1" smtClean="0">
                            <a:latin typeface="Cambria Math" panose="02040503050406030204" pitchFamily="18" charset="0"/>
                          </a:rPr>
                          <m:t>𝑚</m:t>
                        </m:r>
                        <m:r>
                          <a:rPr lang="en-US" sz="2800" b="0" i="1" smtClean="0">
                            <a:latin typeface="Cambria Math" panose="02040503050406030204" pitchFamily="18" charset="0"/>
                          </a:rPr>
                          <m:t>+4</m:t>
                        </m:r>
                      </m:num>
                      <m:den>
                        <m:r>
                          <a:rPr lang="en-US" sz="2800" b="0" i="1" smtClean="0">
                            <a:latin typeface="Cambria Math" panose="02040503050406030204" pitchFamily="18" charset="0"/>
                          </a:rPr>
                          <m:t>9</m:t>
                        </m:r>
                      </m:den>
                    </m:f>
                  </m:oMath>
                </a14:m>
                <a:r>
                  <a:rPr lang="en-US" sz="2800" dirty="0" smtClean="0"/>
                  <a:t> and graph the solution set on a number line. </a:t>
                </a:r>
              </a:p>
              <a:p>
                <a:r>
                  <a:rPr lang="en-US" sz="2800" dirty="0" smtClean="0"/>
                  <a:t>Set-builder notation: {</a:t>
                </a:r>
                <a:r>
                  <a:rPr lang="en-US" sz="2800" dirty="0" err="1" smtClean="0"/>
                  <a:t>m|m</a:t>
                </a:r>
                <a:r>
                  <a:rPr lang="en-US" sz="2800" dirty="0" smtClean="0"/>
                  <a:t>≥ - </a:t>
                </a:r>
                <a14:m>
                  <m:oMath xmlns:m="http://schemas.openxmlformats.org/officeDocument/2006/math" xmlns="">
                    <m:f>
                      <m:fPr>
                        <m:ctrlPr>
                          <a:rPr lang="en-US" sz="2800" i="1" smtClean="0">
                            <a:latin typeface="Cambria Math" panose="02040503050406030204" pitchFamily="18" charset="0"/>
                          </a:rPr>
                        </m:ctrlPr>
                      </m:fPr>
                      <m:num>
                        <m:r>
                          <a:rPr lang="en-US" sz="2800" b="0" i="1" smtClean="0">
                            <a:latin typeface="Cambria Math" panose="02040503050406030204" pitchFamily="18" charset="0"/>
                          </a:rPr>
                          <m:t>2</m:t>
                        </m:r>
                      </m:num>
                      <m:den>
                        <m:r>
                          <a:rPr lang="en-US" sz="2800" b="0" i="1" smtClean="0">
                            <a:latin typeface="Cambria Math" panose="02040503050406030204" pitchFamily="18" charset="0"/>
                          </a:rPr>
                          <m:t>5</m:t>
                        </m:r>
                      </m:den>
                    </m:f>
                  </m:oMath>
                </a14:m>
                <a:r>
                  <a:rPr lang="en-US" sz="2800" dirty="0" smtClean="0"/>
                  <a:t>}</a:t>
                </a:r>
              </a:p>
              <a:p>
                <a:r>
                  <a:rPr lang="en-US" sz="2800" dirty="0" smtClean="0"/>
                  <a:t>Interval notation: [- </a:t>
                </a:r>
                <a14:m>
                  <m:oMath xmlns:m="http://schemas.openxmlformats.org/officeDocument/2006/math" xmlns="">
                    <m:f>
                      <m:fPr>
                        <m:ctrlPr>
                          <a:rPr lang="en-US" sz="2800" i="1" smtClean="0">
                            <a:latin typeface="Cambria Math" panose="02040503050406030204" pitchFamily="18" charset="0"/>
                          </a:rPr>
                        </m:ctrlPr>
                      </m:fPr>
                      <m:num>
                        <m:r>
                          <a:rPr lang="en-US" sz="2800" b="0" i="1" smtClean="0">
                            <a:latin typeface="Cambria Math" panose="02040503050406030204" pitchFamily="18" charset="0"/>
                          </a:rPr>
                          <m:t>2</m:t>
                        </m:r>
                      </m:num>
                      <m:den>
                        <m:r>
                          <a:rPr lang="en-US" sz="2800" b="0" i="1" smtClean="0">
                            <a:latin typeface="Cambria Math" panose="02040503050406030204" pitchFamily="18" charset="0"/>
                          </a:rPr>
                          <m:t>5</m:t>
                        </m:r>
                      </m:den>
                    </m:f>
                  </m:oMath>
                </a14:m>
                <a:r>
                  <a:rPr lang="en-US" sz="2800" dirty="0" smtClean="0"/>
                  <a:t>, +∞)</a:t>
                </a:r>
              </a:p>
              <a:p>
                <a:endParaRPr lang="en-US" sz="28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851" t="-1413"/>
                </a:stretch>
              </a:blipFill>
            </p:spPr>
            <p:txBody>
              <a:bodyPr/>
              <a:lstStyle/>
              <a:p>
                <a:r>
                  <a:rPr lang="en-US">
                    <a:noFill/>
                  </a:rPr>
                  <a:t> </a:t>
                </a:r>
              </a:p>
            </p:txBody>
          </p:sp>
        </mc:Fallback>
      </mc:AlternateContent>
    </p:spTree>
    <p:extLst>
      <p:ext uri="{BB962C8B-B14F-4D97-AF65-F5344CB8AC3E}">
        <p14:creationId xmlns:p14="http://schemas.microsoft.com/office/powerpoint/2010/main" val="261312273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How are solving equations and solving inequalities alike? Different?</a:t>
            </a:r>
            <a:endParaRPr lang="en-US" dirty="0"/>
          </a:p>
        </p:txBody>
      </p:sp>
      <p:sp>
        <p:nvSpPr>
          <p:cNvPr id="4" name="Subtitle 3"/>
          <p:cNvSpPr>
            <a:spLocks noGrp="1"/>
          </p:cNvSpPr>
          <p:nvPr>
            <p:ph type="subTitle" idx="1"/>
          </p:nvPr>
        </p:nvSpPr>
        <p:spPr/>
        <p:txBody>
          <a:bodyPr/>
          <a:lstStyle/>
          <a:p>
            <a:endParaRPr lang="en-US"/>
          </a:p>
        </p:txBody>
      </p:sp>
    </p:spTree>
    <p:extLst>
      <p:ext uri="{BB962C8B-B14F-4D97-AF65-F5344CB8AC3E}">
        <p14:creationId xmlns:p14="http://schemas.microsoft.com/office/powerpoint/2010/main" val="1077646006"/>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real-world inequalities</a:t>
            </a:r>
            <a:br>
              <a:rPr lang="en-US" dirty="0" smtClean="0"/>
            </a:br>
            <a:endParaRPr lang="en-US" dirty="0"/>
          </a:p>
        </p:txBody>
      </p:sp>
      <p:sp>
        <p:nvSpPr>
          <p:cNvPr id="3" name="Content Placeholder 2"/>
          <p:cNvSpPr>
            <a:spLocks noGrp="1"/>
          </p:cNvSpPr>
          <p:nvPr>
            <p:ph idx="1"/>
          </p:nvPr>
        </p:nvSpPr>
        <p:spPr/>
        <p:txBody>
          <a:bodyPr>
            <a:normAutofit/>
          </a:bodyPr>
          <a:lstStyle/>
          <a:p>
            <a:r>
              <a:rPr lang="en-US" sz="2800" dirty="0" smtClean="0"/>
              <a:t>Craig is delivering boxes of paper to each floor of an office building. Each box weighs 64 pounds, and Craig weighs 160 pounds. If the maximum capacity of the elevator is 2000 pounds, how many boxes can Craig safely take on each elevator trip?</a:t>
            </a:r>
          </a:p>
          <a:p>
            <a:endParaRPr lang="en-US" sz="2800" dirty="0"/>
          </a:p>
          <a:p>
            <a:r>
              <a:rPr lang="en-US" sz="2800" dirty="0" smtClean="0"/>
              <a:t>160 + 64b ≤ 2000</a:t>
            </a:r>
            <a:endParaRPr lang="en-US" sz="2800" dirty="0"/>
          </a:p>
        </p:txBody>
      </p:sp>
    </p:spTree>
    <p:extLst>
      <p:ext uri="{BB962C8B-B14F-4D97-AF65-F5344CB8AC3E}">
        <p14:creationId xmlns:p14="http://schemas.microsoft.com/office/powerpoint/2010/main" val="12277135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2000"/>
                                        <p:tgtEl>
                                          <p:spTgt spid="3">
                                            <p:txEl>
                                              <p:pRg st="2" end="2"/>
                                            </p:txEl>
                                          </p:spTgt>
                                        </p:tgtEl>
                                      </p:cBhvr>
                                    </p:animEffect>
                                    <p:anim calcmode="lin" valueType="num">
                                      <p:cBhvr>
                                        <p:cTn id="8"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Closure</a:t>
            </a:r>
            <a:endParaRPr lang="en-US" dirty="0"/>
          </a:p>
        </p:txBody>
      </p:sp>
      <p:sp>
        <p:nvSpPr>
          <p:cNvPr id="3" name="Content Placeholder 2"/>
          <p:cNvSpPr>
            <a:spLocks noGrp="1"/>
          </p:cNvSpPr>
          <p:nvPr>
            <p:ph idx="1"/>
          </p:nvPr>
        </p:nvSpPr>
        <p:spPr/>
        <p:txBody>
          <a:bodyPr>
            <a:normAutofit/>
          </a:bodyPr>
          <a:lstStyle/>
          <a:p>
            <a:r>
              <a:rPr lang="en-US" sz="2800" dirty="0" smtClean="0"/>
              <a:t>Solve 23 – 4m &lt; 11. Graph the solution set on a number line.</a:t>
            </a:r>
            <a:endParaRPr lang="en-US" sz="2800" dirty="0"/>
          </a:p>
        </p:txBody>
      </p:sp>
    </p:spTree>
    <p:extLst>
      <p:ext uri="{BB962C8B-B14F-4D97-AF65-F5344CB8AC3E}">
        <p14:creationId xmlns:p14="http://schemas.microsoft.com/office/powerpoint/2010/main" val="420190148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Solve the following equations. Be sure to check your answers!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14:m>
                  <m:oMath xmlns:m="http://schemas.openxmlformats.org/officeDocument/2006/math" xmlns="">
                    <m:d>
                      <m:dPr>
                        <m:begChr m:val="|"/>
                        <m:endChr m:val=""/>
                        <m:ctrlPr>
                          <a:rPr lang="en-US" sz="4400" i="1" smtClean="0">
                            <a:latin typeface="Cambria Math" panose="02040503050406030204" pitchFamily="18" charset="0"/>
                            <a:ea typeface="Cambria Math" panose="02040503050406030204" pitchFamily="18" charset="0"/>
                          </a:rPr>
                        </m:ctrlPr>
                      </m:dPr>
                      <m:e>
                        <m:r>
                          <a:rPr lang="en-US" sz="4400" b="0" i="1" smtClean="0">
                            <a:latin typeface="Cambria Math" panose="02040503050406030204" pitchFamily="18" charset="0"/>
                            <a:ea typeface="Cambria Math" panose="02040503050406030204" pitchFamily="18" charset="0"/>
                          </a:rPr>
                          <m:t>𝑥</m:t>
                        </m:r>
                        <m:r>
                          <a:rPr lang="en-US" sz="4400" b="0" i="1" smtClean="0">
                            <a:latin typeface="Cambria Math" panose="02040503050406030204" pitchFamily="18" charset="0"/>
                            <a:ea typeface="Cambria Math" panose="02040503050406030204" pitchFamily="18" charset="0"/>
                          </a:rPr>
                          <m:t>+</m:t>
                        </m:r>
                        <m:d>
                          <m:dPr>
                            <m:begChr m:val=""/>
                            <m:endChr m:val="|"/>
                            <m:ctrlPr>
                              <a:rPr lang="en-US" sz="4400" b="0" i="1" smtClean="0">
                                <a:latin typeface="Cambria Math" panose="02040503050406030204" pitchFamily="18" charset="0"/>
                                <a:ea typeface="Cambria Math" panose="02040503050406030204" pitchFamily="18" charset="0"/>
                              </a:rPr>
                            </m:ctrlPr>
                          </m:dPr>
                          <m:e>
                            <m:r>
                              <a:rPr lang="en-US" sz="4400" b="0" i="1" smtClean="0">
                                <a:latin typeface="Cambria Math" panose="02040503050406030204" pitchFamily="18" charset="0"/>
                                <a:ea typeface="Cambria Math" panose="02040503050406030204" pitchFamily="18" charset="0"/>
                              </a:rPr>
                              <m:t>6</m:t>
                            </m:r>
                          </m:e>
                        </m:d>
                      </m:e>
                    </m:d>
                  </m:oMath>
                </a14:m>
                <a:r>
                  <a:rPr lang="en-US" sz="4400" dirty="0" smtClean="0">
                    <a:latin typeface="Cambria Math" panose="02040503050406030204" pitchFamily="18" charset="0"/>
                    <a:ea typeface="Cambria Math" panose="02040503050406030204" pitchFamily="18" charset="0"/>
                  </a:rPr>
                  <a:t> = 3x – 2</a:t>
                </a:r>
              </a:p>
              <a:p>
                <a:endParaRPr lang="en-US" sz="4400" dirty="0">
                  <a:latin typeface="Cambria Math" panose="02040503050406030204" pitchFamily="18" charset="0"/>
                  <a:ea typeface="Cambria Math" panose="02040503050406030204" pitchFamily="18" charset="0"/>
                </a:endParaRPr>
              </a:p>
              <a:p>
                <a14:m>
                  <m:oMath xmlns:m="http://schemas.openxmlformats.org/officeDocument/2006/math" xmlns="">
                    <m:d>
                      <m:dPr>
                        <m:begChr m:val="|"/>
                        <m:endChr m:val=""/>
                        <m:ctrlPr>
                          <a:rPr lang="en-US" sz="4400" i="1" smtClean="0">
                            <a:latin typeface="Cambria Math" panose="02040503050406030204" pitchFamily="18" charset="0"/>
                            <a:ea typeface="Cambria Math" panose="02040503050406030204" pitchFamily="18" charset="0"/>
                          </a:rPr>
                        </m:ctrlPr>
                      </m:dPr>
                      <m:e>
                        <m:r>
                          <a:rPr lang="en-US" sz="4400" b="0" i="1" smtClean="0">
                            <a:latin typeface="Cambria Math" panose="02040503050406030204" pitchFamily="18" charset="0"/>
                            <a:ea typeface="Cambria Math" panose="02040503050406030204" pitchFamily="18" charset="0"/>
                          </a:rPr>
                          <m:t>2</m:t>
                        </m:r>
                        <m:r>
                          <a:rPr lang="en-US" sz="4400" b="0" i="1" smtClean="0">
                            <a:latin typeface="Cambria Math" panose="02040503050406030204" pitchFamily="18" charset="0"/>
                            <a:ea typeface="Cambria Math" panose="02040503050406030204" pitchFamily="18" charset="0"/>
                          </a:rPr>
                          <m:t>𝑤</m:t>
                        </m:r>
                        <m:r>
                          <a:rPr lang="en-US" sz="4400" b="0" i="1" smtClean="0">
                            <a:latin typeface="Cambria Math" panose="02040503050406030204" pitchFamily="18" charset="0"/>
                            <a:ea typeface="Cambria Math" panose="02040503050406030204" pitchFamily="18" charset="0"/>
                          </a:rPr>
                          <m:t>+</m:t>
                        </m:r>
                      </m:e>
                    </m:d>
                    <m:d>
                      <m:dPr>
                        <m:begChr m:val=""/>
                        <m:endChr m:val="|"/>
                        <m:ctrlPr>
                          <a:rPr lang="en-US" sz="4400" i="1" smtClean="0">
                            <a:latin typeface="Cambria Math" panose="02040503050406030204" pitchFamily="18" charset="0"/>
                            <a:ea typeface="Cambria Math" panose="02040503050406030204" pitchFamily="18" charset="0"/>
                          </a:rPr>
                        </m:ctrlPr>
                      </m:dPr>
                      <m:e>
                        <m:r>
                          <a:rPr lang="en-US" sz="4400" b="0" i="1" smtClean="0">
                            <a:latin typeface="Cambria Math" panose="02040503050406030204" pitchFamily="18" charset="0"/>
                            <a:ea typeface="Cambria Math" panose="02040503050406030204" pitchFamily="18" charset="0"/>
                          </a:rPr>
                          <m:t>3</m:t>
                        </m:r>
                      </m:e>
                    </m:d>
                  </m:oMath>
                </a14:m>
                <a:r>
                  <a:rPr lang="en-US" sz="4400" dirty="0" smtClean="0">
                    <a:latin typeface="Cambria Math" panose="02040503050406030204" pitchFamily="18" charset="0"/>
                    <a:ea typeface="Cambria Math" panose="02040503050406030204" pitchFamily="18" charset="0"/>
                  </a:rPr>
                  <a:t> + 6 = 2 </a:t>
                </a:r>
                <a:endParaRPr lang="en-US" sz="4400" dirty="0">
                  <a:latin typeface="Cambria Math" panose="02040503050406030204" pitchFamily="18" charset="0"/>
                  <a:ea typeface="Cambria Math" panose="02040503050406030204" pitchFamily="18"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t="-3140"/>
                </a:stretch>
              </a:blipFill>
            </p:spPr>
            <p:txBody>
              <a:bodyPr/>
              <a:lstStyle/>
              <a:p>
                <a:r>
                  <a:rPr lang="en-US">
                    <a:noFill/>
                  </a:rPr>
                  <a:t> </a:t>
                </a:r>
              </a:p>
            </p:txBody>
          </p:sp>
        </mc:Fallback>
      </mc:AlternateContent>
    </p:spTree>
    <p:extLst>
      <p:ext uri="{BB962C8B-B14F-4D97-AF65-F5344CB8AC3E}">
        <p14:creationId xmlns:p14="http://schemas.microsoft.com/office/powerpoint/2010/main" val="194893907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Quiz Review</a:t>
            </a:r>
            <a:endParaRPr lang="en-US" dirty="0"/>
          </a:p>
        </p:txBody>
      </p:sp>
      <p:sp>
        <p:nvSpPr>
          <p:cNvPr id="4" name="Subtitle 3"/>
          <p:cNvSpPr>
            <a:spLocks noGrp="1"/>
          </p:cNvSpPr>
          <p:nvPr>
            <p:ph type="subTitle" idx="1"/>
          </p:nvPr>
        </p:nvSpPr>
        <p:spPr/>
        <p:txBody>
          <a:bodyPr/>
          <a:lstStyle/>
          <a:p>
            <a:endParaRPr lang="en-US"/>
          </a:p>
        </p:txBody>
      </p:sp>
    </p:spTree>
    <p:extLst>
      <p:ext uri="{BB962C8B-B14F-4D97-AF65-F5344CB8AC3E}">
        <p14:creationId xmlns:p14="http://schemas.microsoft.com/office/powerpoint/2010/main" val="244583792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Solving Inequalities </a:t>
            </a:r>
            <a:endParaRPr lang="en-US" dirty="0"/>
          </a:p>
        </p:txBody>
      </p:sp>
      <p:sp>
        <p:nvSpPr>
          <p:cNvPr id="3" name="Subtitle 2"/>
          <p:cNvSpPr>
            <a:spLocks noGrp="1"/>
          </p:cNvSpPr>
          <p:nvPr>
            <p:ph type="subTitle" idx="1"/>
          </p:nvPr>
        </p:nvSpPr>
        <p:spPr/>
        <p:txBody>
          <a:bodyPr/>
          <a:lstStyle/>
          <a:p>
            <a:r>
              <a:rPr lang="en-US" dirty="0" smtClean="0"/>
              <a:t>1-5</a:t>
            </a:r>
            <a:endParaRPr lang="en-US" dirty="0"/>
          </a:p>
        </p:txBody>
      </p:sp>
    </p:spTree>
    <p:extLst>
      <p:ext uri="{BB962C8B-B14F-4D97-AF65-F5344CB8AC3E}">
        <p14:creationId xmlns:p14="http://schemas.microsoft.com/office/powerpoint/2010/main" val="269915160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Quick Review</a:t>
            </a:r>
            <a:endParaRPr lang="en-US" dirty="0"/>
          </a:p>
        </p:txBody>
      </p:sp>
      <p:sp>
        <p:nvSpPr>
          <p:cNvPr id="3" name="Content Placeholder 2"/>
          <p:cNvSpPr>
            <a:spLocks noGrp="1"/>
          </p:cNvSpPr>
          <p:nvPr>
            <p:ph idx="1"/>
          </p:nvPr>
        </p:nvSpPr>
        <p:spPr/>
        <p:txBody>
          <a:bodyPr>
            <a:normAutofit/>
          </a:bodyPr>
          <a:lstStyle/>
          <a:p>
            <a:r>
              <a:rPr lang="en-US" sz="3200" dirty="0" smtClean="0"/>
              <a:t>&lt;	Less than</a:t>
            </a:r>
          </a:p>
          <a:p>
            <a:r>
              <a:rPr lang="en-US" sz="3200" dirty="0" smtClean="0"/>
              <a:t>≤	Less than or equal to</a:t>
            </a:r>
          </a:p>
          <a:p>
            <a:r>
              <a:rPr lang="en-US" sz="3200" dirty="0" smtClean="0"/>
              <a:t>=	Equal to</a:t>
            </a:r>
          </a:p>
          <a:p>
            <a:r>
              <a:rPr lang="en-US" sz="3200" dirty="0" smtClean="0"/>
              <a:t>&gt;	Greater than</a:t>
            </a:r>
          </a:p>
          <a:p>
            <a:r>
              <a:rPr lang="en-US" sz="3200" dirty="0" smtClean="0"/>
              <a:t>≥	Greater than or equal to</a:t>
            </a:r>
            <a:endParaRPr lang="en-US" sz="3200" dirty="0"/>
          </a:p>
        </p:txBody>
      </p:sp>
    </p:spTree>
    <p:extLst>
      <p:ext uri="{BB962C8B-B14F-4D97-AF65-F5344CB8AC3E}">
        <p14:creationId xmlns:p14="http://schemas.microsoft.com/office/powerpoint/2010/main" val="327386696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important properties and rules</a:t>
            </a:r>
            <a:endParaRPr lang="en-US" dirty="0"/>
          </a:p>
        </p:txBody>
      </p:sp>
      <p:sp>
        <p:nvSpPr>
          <p:cNvPr id="3" name="Content Placeholder 2"/>
          <p:cNvSpPr>
            <a:spLocks noGrp="1"/>
          </p:cNvSpPr>
          <p:nvPr>
            <p:ph idx="1"/>
          </p:nvPr>
        </p:nvSpPr>
        <p:spPr/>
        <p:txBody>
          <a:bodyPr>
            <a:normAutofit/>
          </a:bodyPr>
          <a:lstStyle/>
          <a:p>
            <a:r>
              <a:rPr lang="en-US" sz="3200" dirty="0" smtClean="0"/>
              <a:t>Trichotomy Property- For any two numbers a &amp; b, EXACTLY one of the following is true</a:t>
            </a:r>
          </a:p>
          <a:p>
            <a:pPr lvl="1"/>
            <a:r>
              <a:rPr lang="en-US" sz="2800" dirty="0" smtClean="0"/>
              <a:t>a&lt;b 				a=b				a&gt;b</a:t>
            </a:r>
          </a:p>
          <a:p>
            <a:r>
              <a:rPr lang="en-US" sz="3200" dirty="0" smtClean="0"/>
              <a:t>Adding or subtracting the same numbers from each side does not change the truth of the inequality</a:t>
            </a:r>
          </a:p>
        </p:txBody>
      </p:sp>
    </p:spTree>
    <p:extLst>
      <p:ext uri="{BB962C8B-B14F-4D97-AF65-F5344CB8AC3E}">
        <p14:creationId xmlns:p14="http://schemas.microsoft.com/office/powerpoint/2010/main" val="215825287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1: Solve 7x-5&gt;6x+4</a:t>
            </a:r>
            <a:endParaRPr lang="en-US" dirty="0"/>
          </a:p>
        </p:txBody>
      </p:sp>
      <p:sp>
        <p:nvSpPr>
          <p:cNvPr id="3" name="Content Placeholder 2"/>
          <p:cNvSpPr>
            <a:spLocks noGrp="1"/>
          </p:cNvSpPr>
          <p:nvPr>
            <p:ph idx="1"/>
          </p:nvPr>
        </p:nvSpPr>
        <p:spPr/>
        <p:txBody>
          <a:bodyPr>
            <a:normAutofit/>
          </a:bodyPr>
          <a:lstStyle/>
          <a:p>
            <a:r>
              <a:rPr lang="en-US" sz="2400" dirty="0" smtClean="0"/>
              <a:t>7x - 5&gt; 6x + 4</a:t>
            </a:r>
          </a:p>
          <a:p>
            <a:pPr marL="0" indent="0">
              <a:buNone/>
            </a:pPr>
            <a:r>
              <a:rPr lang="en-US" sz="2400" dirty="0"/>
              <a:t> </a:t>
            </a:r>
            <a:r>
              <a:rPr lang="en-US" sz="2400" dirty="0" smtClean="0"/>
              <a:t>   -6x     -6x </a:t>
            </a:r>
            <a:endParaRPr lang="en-US" sz="2200" dirty="0" smtClean="0"/>
          </a:p>
          <a:p>
            <a:r>
              <a:rPr lang="en-US" sz="2400" dirty="0" smtClean="0"/>
              <a:t>x - 5&gt; 4</a:t>
            </a:r>
          </a:p>
          <a:p>
            <a:pPr marL="0" indent="0">
              <a:buNone/>
            </a:pPr>
            <a:r>
              <a:rPr lang="en-US" sz="2400" dirty="0" smtClean="0"/>
              <a:t>       +5  +5</a:t>
            </a:r>
          </a:p>
          <a:p>
            <a:r>
              <a:rPr lang="en-US" sz="2400" dirty="0" smtClean="0"/>
              <a:t>x &gt; 9</a:t>
            </a:r>
          </a:p>
          <a:p>
            <a:r>
              <a:rPr lang="en-US" sz="2400" dirty="0" smtClean="0"/>
              <a:t>x is any real number greater than 9</a:t>
            </a:r>
          </a:p>
          <a:p>
            <a:r>
              <a:rPr lang="en-US" sz="2400" u="sng" dirty="0" smtClean="0"/>
              <a:t>Set-builder notation:</a:t>
            </a:r>
            <a:r>
              <a:rPr lang="en-US" sz="2400" dirty="0" smtClean="0"/>
              <a:t> {</a:t>
            </a:r>
            <a:r>
              <a:rPr lang="en-US" sz="2400" dirty="0" err="1" smtClean="0"/>
              <a:t>x|x</a:t>
            </a:r>
            <a:r>
              <a:rPr lang="en-US" sz="2400" dirty="0" smtClean="0"/>
              <a:t> &gt; 9}</a:t>
            </a:r>
            <a:endParaRPr lang="en-US" sz="2400" u="sng" dirty="0" smtClean="0"/>
          </a:p>
          <a:p>
            <a:pPr marL="0" indent="0">
              <a:buNone/>
            </a:pPr>
            <a:endParaRPr lang="en-US" sz="2400" dirty="0"/>
          </a:p>
        </p:txBody>
      </p:sp>
    </p:spTree>
    <p:extLst>
      <p:ext uri="{BB962C8B-B14F-4D97-AF65-F5344CB8AC3E}">
        <p14:creationId xmlns:p14="http://schemas.microsoft.com/office/powerpoint/2010/main" val="81883348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randombar(horizont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 more rule!</a:t>
            </a:r>
            <a:endParaRPr lang="en-US" dirty="0"/>
          </a:p>
        </p:txBody>
      </p:sp>
      <p:sp>
        <p:nvSpPr>
          <p:cNvPr id="3" name="Content Placeholder 2"/>
          <p:cNvSpPr>
            <a:spLocks noGrp="1"/>
          </p:cNvSpPr>
          <p:nvPr>
            <p:ph idx="1"/>
          </p:nvPr>
        </p:nvSpPr>
        <p:spPr/>
        <p:txBody>
          <a:bodyPr>
            <a:noAutofit/>
          </a:bodyPr>
          <a:lstStyle/>
          <a:p>
            <a:r>
              <a:rPr lang="en-US" sz="2400" dirty="0" smtClean="0"/>
              <a:t>If you multiply or divide by a positive number on both sides, the truth of the inequality is not changed.</a:t>
            </a:r>
          </a:p>
          <a:p>
            <a:endParaRPr lang="en-US" sz="2400" dirty="0"/>
          </a:p>
          <a:p>
            <a:r>
              <a:rPr lang="en-US" sz="2400" dirty="0" smtClean="0"/>
              <a:t>If you multiply or divide by a negative number on both sides, the order of the inequality must be reversed.</a:t>
            </a:r>
          </a:p>
          <a:p>
            <a:pPr lvl="1"/>
            <a:r>
              <a:rPr lang="en-US" sz="2000" dirty="0" smtClean="0"/>
              <a:t>In other words, you have to change the inequality sign to the opposite!</a:t>
            </a:r>
            <a:endParaRPr lang="en-US" sz="2000" dirty="0"/>
          </a:p>
        </p:txBody>
      </p:sp>
    </p:spTree>
    <p:extLst>
      <p:ext uri="{BB962C8B-B14F-4D97-AF65-F5344CB8AC3E}">
        <p14:creationId xmlns:p14="http://schemas.microsoft.com/office/powerpoint/2010/main" val="124268185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par>
                                <p:cTn id="13" presetID="16" presetClass="entr" presetSubtype="21"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arn(inVertical)">
                                      <p:cBhvr>
                                        <p:cTn id="1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2: Solve -0.25y ≥ 2. Graph the solution set on a number line</a:t>
            </a:r>
            <a:endParaRPr lang="en-US" dirty="0"/>
          </a:p>
        </p:txBody>
      </p:sp>
      <p:sp>
        <p:nvSpPr>
          <p:cNvPr id="3" name="Content Placeholder 2"/>
          <p:cNvSpPr>
            <a:spLocks noGrp="1"/>
          </p:cNvSpPr>
          <p:nvPr>
            <p:ph idx="1"/>
          </p:nvPr>
        </p:nvSpPr>
        <p:spPr/>
        <p:txBody>
          <a:bodyPr>
            <a:normAutofit/>
          </a:bodyPr>
          <a:lstStyle/>
          <a:p>
            <a:r>
              <a:rPr lang="en-US" sz="2800" dirty="0" smtClean="0"/>
              <a:t>-0.25y ≥ 2</a:t>
            </a:r>
          </a:p>
          <a:p>
            <a:pPr marL="0" indent="0">
              <a:buNone/>
            </a:pPr>
            <a:r>
              <a:rPr lang="en-US" sz="2800" dirty="0"/>
              <a:t> </a:t>
            </a:r>
            <a:r>
              <a:rPr lang="en-US" sz="2800" dirty="0" smtClean="0"/>
              <a:t>   /-0.25  /-0.25</a:t>
            </a:r>
          </a:p>
          <a:p>
            <a:r>
              <a:rPr lang="en-US" sz="2800" dirty="0" smtClean="0"/>
              <a:t>y ≤ -8</a:t>
            </a:r>
          </a:p>
          <a:p>
            <a:r>
              <a:rPr lang="en-US" sz="2800" dirty="0" smtClean="0"/>
              <a:t>Don’t forget to switch the inequality!!</a:t>
            </a:r>
          </a:p>
          <a:p>
            <a:r>
              <a:rPr lang="en-US" sz="2800" dirty="0" smtClean="0"/>
              <a:t>All real numbers less than or equal to -8</a:t>
            </a:r>
          </a:p>
          <a:p>
            <a:r>
              <a:rPr lang="en-US" sz="2800" dirty="0" smtClean="0"/>
              <a:t>{</a:t>
            </a:r>
            <a:r>
              <a:rPr lang="en-US" sz="2800" dirty="0" err="1" smtClean="0"/>
              <a:t>y|y</a:t>
            </a:r>
            <a:r>
              <a:rPr lang="en-US" sz="2800" dirty="0" smtClean="0"/>
              <a:t>≤-8}</a:t>
            </a:r>
          </a:p>
          <a:p>
            <a:endParaRPr lang="en-US" sz="2400" dirty="0"/>
          </a:p>
        </p:txBody>
      </p:sp>
    </p:spTree>
    <p:extLst>
      <p:ext uri="{BB962C8B-B14F-4D97-AF65-F5344CB8AC3E}">
        <p14:creationId xmlns:p14="http://schemas.microsoft.com/office/powerpoint/2010/main" val="311224427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45" presetClass="entr" presetSubtype="0" fill="hold"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fade">
                                      <p:cBhvr>
                                        <p:cTn id="43" dur="2000"/>
                                        <p:tgtEl>
                                          <p:spTgt spid="3">
                                            <p:txEl>
                                              <p:pRg st="2" end="2"/>
                                            </p:txEl>
                                          </p:spTgt>
                                        </p:tgtEl>
                                      </p:cBhvr>
                                    </p:animEffect>
                                    <p:anim calcmode="lin" valueType="num">
                                      <p:cBhvr>
                                        <p:cTn id="44"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45" dur="2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46" fill="hold">
                      <p:stCondLst>
                        <p:cond delay="indefinite"/>
                      </p:stCondLst>
                      <p:childTnLst>
                        <p:par>
                          <p:cTn id="47" fill="hold">
                            <p:stCondLst>
                              <p:cond delay="0"/>
                            </p:stCondLst>
                            <p:childTnLst>
                              <p:par>
                                <p:cTn id="48" presetID="26" presetClass="entr" presetSubtype="0" fill="hold" nodeType="clickEffect">
                                  <p:stCondLst>
                                    <p:cond delay="0"/>
                                  </p:stCondLst>
                                  <p:childTnLst>
                                    <p:set>
                                      <p:cBhvr>
                                        <p:cTn id="49" dur="1" fill="hold">
                                          <p:stCondLst>
                                            <p:cond delay="0"/>
                                          </p:stCondLst>
                                        </p:cTn>
                                        <p:tgtEl>
                                          <p:spTgt spid="3">
                                            <p:txEl>
                                              <p:pRg st="3" end="3"/>
                                            </p:txEl>
                                          </p:spTgt>
                                        </p:tgtEl>
                                        <p:attrNameLst>
                                          <p:attrName>style.visibility</p:attrName>
                                        </p:attrNameLst>
                                      </p:cBhvr>
                                      <p:to>
                                        <p:strVal val="visible"/>
                                      </p:to>
                                    </p:set>
                                    <p:animEffect transition="in" filter="wipe(down)">
                                      <p:cBhvr>
                                        <p:cTn id="50" dur="580">
                                          <p:stCondLst>
                                            <p:cond delay="0"/>
                                          </p:stCondLst>
                                        </p:cTn>
                                        <p:tgtEl>
                                          <p:spTgt spid="3">
                                            <p:txEl>
                                              <p:pRg st="3" end="3"/>
                                            </p:txEl>
                                          </p:spTgt>
                                        </p:tgtEl>
                                      </p:cBhvr>
                                    </p:animEffect>
                                    <p:anim calcmode="lin" valueType="num">
                                      <p:cBhvr>
                                        <p:cTn id="51"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52"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53"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54"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55"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56" dur="26">
                                          <p:stCondLst>
                                            <p:cond delay="650"/>
                                          </p:stCondLst>
                                        </p:cTn>
                                        <p:tgtEl>
                                          <p:spTgt spid="3">
                                            <p:txEl>
                                              <p:pRg st="3" end="3"/>
                                            </p:txEl>
                                          </p:spTgt>
                                        </p:tgtEl>
                                      </p:cBhvr>
                                      <p:to x="100000" y="60000"/>
                                    </p:animScale>
                                    <p:animScale>
                                      <p:cBhvr>
                                        <p:cTn id="57" dur="166" decel="50000">
                                          <p:stCondLst>
                                            <p:cond delay="676"/>
                                          </p:stCondLst>
                                        </p:cTn>
                                        <p:tgtEl>
                                          <p:spTgt spid="3">
                                            <p:txEl>
                                              <p:pRg st="3" end="3"/>
                                            </p:txEl>
                                          </p:spTgt>
                                        </p:tgtEl>
                                      </p:cBhvr>
                                      <p:to x="100000" y="100000"/>
                                    </p:animScale>
                                    <p:animScale>
                                      <p:cBhvr>
                                        <p:cTn id="58" dur="26">
                                          <p:stCondLst>
                                            <p:cond delay="1312"/>
                                          </p:stCondLst>
                                        </p:cTn>
                                        <p:tgtEl>
                                          <p:spTgt spid="3">
                                            <p:txEl>
                                              <p:pRg st="3" end="3"/>
                                            </p:txEl>
                                          </p:spTgt>
                                        </p:tgtEl>
                                      </p:cBhvr>
                                      <p:to x="100000" y="80000"/>
                                    </p:animScale>
                                    <p:animScale>
                                      <p:cBhvr>
                                        <p:cTn id="59" dur="166" decel="50000">
                                          <p:stCondLst>
                                            <p:cond delay="1338"/>
                                          </p:stCondLst>
                                        </p:cTn>
                                        <p:tgtEl>
                                          <p:spTgt spid="3">
                                            <p:txEl>
                                              <p:pRg st="3" end="3"/>
                                            </p:txEl>
                                          </p:spTgt>
                                        </p:tgtEl>
                                      </p:cBhvr>
                                      <p:to x="100000" y="100000"/>
                                    </p:animScale>
                                    <p:animScale>
                                      <p:cBhvr>
                                        <p:cTn id="60" dur="26">
                                          <p:stCondLst>
                                            <p:cond delay="1642"/>
                                          </p:stCondLst>
                                        </p:cTn>
                                        <p:tgtEl>
                                          <p:spTgt spid="3">
                                            <p:txEl>
                                              <p:pRg st="3" end="3"/>
                                            </p:txEl>
                                          </p:spTgt>
                                        </p:tgtEl>
                                      </p:cBhvr>
                                      <p:to x="100000" y="90000"/>
                                    </p:animScale>
                                    <p:animScale>
                                      <p:cBhvr>
                                        <p:cTn id="61" dur="166" decel="50000">
                                          <p:stCondLst>
                                            <p:cond delay="1668"/>
                                          </p:stCondLst>
                                        </p:cTn>
                                        <p:tgtEl>
                                          <p:spTgt spid="3">
                                            <p:txEl>
                                              <p:pRg st="3" end="3"/>
                                            </p:txEl>
                                          </p:spTgt>
                                        </p:tgtEl>
                                      </p:cBhvr>
                                      <p:to x="100000" y="100000"/>
                                    </p:animScale>
                                    <p:animScale>
                                      <p:cBhvr>
                                        <p:cTn id="62" dur="26">
                                          <p:stCondLst>
                                            <p:cond delay="1808"/>
                                          </p:stCondLst>
                                        </p:cTn>
                                        <p:tgtEl>
                                          <p:spTgt spid="3">
                                            <p:txEl>
                                              <p:pRg st="3" end="3"/>
                                            </p:txEl>
                                          </p:spTgt>
                                        </p:tgtEl>
                                      </p:cBhvr>
                                      <p:to x="100000" y="95000"/>
                                    </p:animScale>
                                    <p:animScale>
                                      <p:cBhvr>
                                        <p:cTn id="63" dur="166" decel="50000">
                                          <p:stCondLst>
                                            <p:cond delay="1834"/>
                                          </p:stCondLst>
                                        </p:cTn>
                                        <p:tgtEl>
                                          <p:spTgt spid="3">
                                            <p:txEl>
                                              <p:pRg st="3" end="3"/>
                                            </p:txEl>
                                          </p:spTgt>
                                        </p:tgtEl>
                                      </p:cBhvr>
                                      <p:to x="100000" y="100000"/>
                                    </p:animScale>
                                  </p:childTnLst>
                                </p:cTn>
                              </p:par>
                            </p:childTnLst>
                          </p:cTn>
                        </p:par>
                      </p:childTnLst>
                    </p:cTn>
                  </p:par>
                  <p:par>
                    <p:cTn id="64" fill="hold">
                      <p:stCondLst>
                        <p:cond delay="indefinite"/>
                      </p:stCondLst>
                      <p:childTnLst>
                        <p:par>
                          <p:cTn id="65" fill="hold">
                            <p:stCondLst>
                              <p:cond delay="0"/>
                            </p:stCondLst>
                            <p:childTnLst>
                              <p:par>
                                <p:cTn id="66" presetID="26" presetClass="entr" presetSubtype="0" fill="hold" nodeType="clickEffect">
                                  <p:stCondLst>
                                    <p:cond delay="0"/>
                                  </p:stCondLst>
                                  <p:childTnLst>
                                    <p:set>
                                      <p:cBhvr>
                                        <p:cTn id="67" dur="1" fill="hold">
                                          <p:stCondLst>
                                            <p:cond delay="0"/>
                                          </p:stCondLst>
                                        </p:cTn>
                                        <p:tgtEl>
                                          <p:spTgt spid="3">
                                            <p:txEl>
                                              <p:pRg st="4" end="4"/>
                                            </p:txEl>
                                          </p:spTgt>
                                        </p:tgtEl>
                                        <p:attrNameLst>
                                          <p:attrName>style.visibility</p:attrName>
                                        </p:attrNameLst>
                                      </p:cBhvr>
                                      <p:to>
                                        <p:strVal val="visible"/>
                                      </p:to>
                                    </p:set>
                                    <p:animEffect transition="in" filter="wipe(down)">
                                      <p:cBhvr>
                                        <p:cTn id="68" dur="580">
                                          <p:stCondLst>
                                            <p:cond delay="0"/>
                                          </p:stCondLst>
                                        </p:cTn>
                                        <p:tgtEl>
                                          <p:spTgt spid="3">
                                            <p:txEl>
                                              <p:pRg st="4" end="4"/>
                                            </p:txEl>
                                          </p:spTgt>
                                        </p:tgtEl>
                                      </p:cBhvr>
                                    </p:animEffect>
                                    <p:anim calcmode="lin" valueType="num">
                                      <p:cBhvr>
                                        <p:cTn id="69"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70"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71"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72"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73"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74" dur="26">
                                          <p:stCondLst>
                                            <p:cond delay="650"/>
                                          </p:stCondLst>
                                        </p:cTn>
                                        <p:tgtEl>
                                          <p:spTgt spid="3">
                                            <p:txEl>
                                              <p:pRg st="4" end="4"/>
                                            </p:txEl>
                                          </p:spTgt>
                                        </p:tgtEl>
                                      </p:cBhvr>
                                      <p:to x="100000" y="60000"/>
                                    </p:animScale>
                                    <p:animScale>
                                      <p:cBhvr>
                                        <p:cTn id="75" dur="166" decel="50000">
                                          <p:stCondLst>
                                            <p:cond delay="676"/>
                                          </p:stCondLst>
                                        </p:cTn>
                                        <p:tgtEl>
                                          <p:spTgt spid="3">
                                            <p:txEl>
                                              <p:pRg st="4" end="4"/>
                                            </p:txEl>
                                          </p:spTgt>
                                        </p:tgtEl>
                                      </p:cBhvr>
                                      <p:to x="100000" y="100000"/>
                                    </p:animScale>
                                    <p:animScale>
                                      <p:cBhvr>
                                        <p:cTn id="76" dur="26">
                                          <p:stCondLst>
                                            <p:cond delay="1312"/>
                                          </p:stCondLst>
                                        </p:cTn>
                                        <p:tgtEl>
                                          <p:spTgt spid="3">
                                            <p:txEl>
                                              <p:pRg st="4" end="4"/>
                                            </p:txEl>
                                          </p:spTgt>
                                        </p:tgtEl>
                                      </p:cBhvr>
                                      <p:to x="100000" y="80000"/>
                                    </p:animScale>
                                    <p:animScale>
                                      <p:cBhvr>
                                        <p:cTn id="77" dur="166" decel="50000">
                                          <p:stCondLst>
                                            <p:cond delay="1338"/>
                                          </p:stCondLst>
                                        </p:cTn>
                                        <p:tgtEl>
                                          <p:spTgt spid="3">
                                            <p:txEl>
                                              <p:pRg st="4" end="4"/>
                                            </p:txEl>
                                          </p:spTgt>
                                        </p:tgtEl>
                                      </p:cBhvr>
                                      <p:to x="100000" y="100000"/>
                                    </p:animScale>
                                    <p:animScale>
                                      <p:cBhvr>
                                        <p:cTn id="78" dur="26">
                                          <p:stCondLst>
                                            <p:cond delay="1642"/>
                                          </p:stCondLst>
                                        </p:cTn>
                                        <p:tgtEl>
                                          <p:spTgt spid="3">
                                            <p:txEl>
                                              <p:pRg st="4" end="4"/>
                                            </p:txEl>
                                          </p:spTgt>
                                        </p:tgtEl>
                                      </p:cBhvr>
                                      <p:to x="100000" y="90000"/>
                                    </p:animScale>
                                    <p:animScale>
                                      <p:cBhvr>
                                        <p:cTn id="79" dur="166" decel="50000">
                                          <p:stCondLst>
                                            <p:cond delay="1668"/>
                                          </p:stCondLst>
                                        </p:cTn>
                                        <p:tgtEl>
                                          <p:spTgt spid="3">
                                            <p:txEl>
                                              <p:pRg st="4" end="4"/>
                                            </p:txEl>
                                          </p:spTgt>
                                        </p:tgtEl>
                                      </p:cBhvr>
                                      <p:to x="100000" y="100000"/>
                                    </p:animScale>
                                    <p:animScale>
                                      <p:cBhvr>
                                        <p:cTn id="80" dur="26">
                                          <p:stCondLst>
                                            <p:cond delay="1808"/>
                                          </p:stCondLst>
                                        </p:cTn>
                                        <p:tgtEl>
                                          <p:spTgt spid="3">
                                            <p:txEl>
                                              <p:pRg st="4" end="4"/>
                                            </p:txEl>
                                          </p:spTgt>
                                        </p:tgtEl>
                                      </p:cBhvr>
                                      <p:to x="100000" y="95000"/>
                                    </p:animScale>
                                    <p:animScale>
                                      <p:cBhvr>
                                        <p:cTn id="81" dur="166" decel="50000">
                                          <p:stCondLst>
                                            <p:cond delay="1834"/>
                                          </p:stCondLst>
                                        </p:cTn>
                                        <p:tgtEl>
                                          <p:spTgt spid="3">
                                            <p:txEl>
                                              <p:pRg st="4" end="4"/>
                                            </p:txEl>
                                          </p:spTgt>
                                        </p:tgtEl>
                                      </p:cBhvr>
                                      <p:to x="100000" y="100000"/>
                                    </p:animScale>
                                  </p:childTnLst>
                                </p:cTn>
                              </p:par>
                            </p:childTnLst>
                          </p:cTn>
                        </p:par>
                      </p:childTnLst>
                    </p:cTn>
                  </p:par>
                  <p:par>
                    <p:cTn id="82" fill="hold">
                      <p:stCondLst>
                        <p:cond delay="indefinite"/>
                      </p:stCondLst>
                      <p:childTnLst>
                        <p:par>
                          <p:cTn id="83" fill="hold">
                            <p:stCondLst>
                              <p:cond delay="0"/>
                            </p:stCondLst>
                            <p:childTnLst>
                              <p:par>
                                <p:cTn id="84" presetID="26" presetClass="entr" presetSubtype="0" fill="hold" nodeType="clickEffect">
                                  <p:stCondLst>
                                    <p:cond delay="0"/>
                                  </p:stCondLst>
                                  <p:childTnLst>
                                    <p:set>
                                      <p:cBhvr>
                                        <p:cTn id="85" dur="1" fill="hold">
                                          <p:stCondLst>
                                            <p:cond delay="0"/>
                                          </p:stCondLst>
                                        </p:cTn>
                                        <p:tgtEl>
                                          <p:spTgt spid="3">
                                            <p:txEl>
                                              <p:pRg st="5" end="5"/>
                                            </p:txEl>
                                          </p:spTgt>
                                        </p:tgtEl>
                                        <p:attrNameLst>
                                          <p:attrName>style.visibility</p:attrName>
                                        </p:attrNameLst>
                                      </p:cBhvr>
                                      <p:to>
                                        <p:strVal val="visible"/>
                                      </p:to>
                                    </p:set>
                                    <p:animEffect transition="in" filter="wipe(down)">
                                      <p:cBhvr>
                                        <p:cTn id="86" dur="580">
                                          <p:stCondLst>
                                            <p:cond delay="0"/>
                                          </p:stCondLst>
                                        </p:cTn>
                                        <p:tgtEl>
                                          <p:spTgt spid="3">
                                            <p:txEl>
                                              <p:pRg st="5" end="5"/>
                                            </p:txEl>
                                          </p:spTgt>
                                        </p:tgtEl>
                                      </p:cBhvr>
                                    </p:animEffect>
                                    <p:anim calcmode="lin" valueType="num">
                                      <p:cBhvr>
                                        <p:cTn id="87"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88"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89"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90"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91"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92" dur="26">
                                          <p:stCondLst>
                                            <p:cond delay="650"/>
                                          </p:stCondLst>
                                        </p:cTn>
                                        <p:tgtEl>
                                          <p:spTgt spid="3">
                                            <p:txEl>
                                              <p:pRg st="5" end="5"/>
                                            </p:txEl>
                                          </p:spTgt>
                                        </p:tgtEl>
                                      </p:cBhvr>
                                      <p:to x="100000" y="60000"/>
                                    </p:animScale>
                                    <p:animScale>
                                      <p:cBhvr>
                                        <p:cTn id="93" dur="166" decel="50000">
                                          <p:stCondLst>
                                            <p:cond delay="676"/>
                                          </p:stCondLst>
                                        </p:cTn>
                                        <p:tgtEl>
                                          <p:spTgt spid="3">
                                            <p:txEl>
                                              <p:pRg st="5" end="5"/>
                                            </p:txEl>
                                          </p:spTgt>
                                        </p:tgtEl>
                                      </p:cBhvr>
                                      <p:to x="100000" y="100000"/>
                                    </p:animScale>
                                    <p:animScale>
                                      <p:cBhvr>
                                        <p:cTn id="94" dur="26">
                                          <p:stCondLst>
                                            <p:cond delay="1312"/>
                                          </p:stCondLst>
                                        </p:cTn>
                                        <p:tgtEl>
                                          <p:spTgt spid="3">
                                            <p:txEl>
                                              <p:pRg st="5" end="5"/>
                                            </p:txEl>
                                          </p:spTgt>
                                        </p:tgtEl>
                                      </p:cBhvr>
                                      <p:to x="100000" y="80000"/>
                                    </p:animScale>
                                    <p:animScale>
                                      <p:cBhvr>
                                        <p:cTn id="95" dur="166" decel="50000">
                                          <p:stCondLst>
                                            <p:cond delay="1338"/>
                                          </p:stCondLst>
                                        </p:cTn>
                                        <p:tgtEl>
                                          <p:spTgt spid="3">
                                            <p:txEl>
                                              <p:pRg st="5" end="5"/>
                                            </p:txEl>
                                          </p:spTgt>
                                        </p:tgtEl>
                                      </p:cBhvr>
                                      <p:to x="100000" y="100000"/>
                                    </p:animScale>
                                    <p:animScale>
                                      <p:cBhvr>
                                        <p:cTn id="96" dur="26">
                                          <p:stCondLst>
                                            <p:cond delay="1642"/>
                                          </p:stCondLst>
                                        </p:cTn>
                                        <p:tgtEl>
                                          <p:spTgt spid="3">
                                            <p:txEl>
                                              <p:pRg st="5" end="5"/>
                                            </p:txEl>
                                          </p:spTgt>
                                        </p:tgtEl>
                                      </p:cBhvr>
                                      <p:to x="100000" y="90000"/>
                                    </p:animScale>
                                    <p:animScale>
                                      <p:cBhvr>
                                        <p:cTn id="97" dur="166" decel="50000">
                                          <p:stCondLst>
                                            <p:cond delay="1668"/>
                                          </p:stCondLst>
                                        </p:cTn>
                                        <p:tgtEl>
                                          <p:spTgt spid="3">
                                            <p:txEl>
                                              <p:pRg st="5" end="5"/>
                                            </p:txEl>
                                          </p:spTgt>
                                        </p:tgtEl>
                                      </p:cBhvr>
                                      <p:to x="100000" y="100000"/>
                                    </p:animScale>
                                    <p:animScale>
                                      <p:cBhvr>
                                        <p:cTn id="98" dur="26">
                                          <p:stCondLst>
                                            <p:cond delay="1808"/>
                                          </p:stCondLst>
                                        </p:cTn>
                                        <p:tgtEl>
                                          <p:spTgt spid="3">
                                            <p:txEl>
                                              <p:pRg st="5" end="5"/>
                                            </p:txEl>
                                          </p:spTgt>
                                        </p:tgtEl>
                                      </p:cBhvr>
                                      <p:to x="100000" y="95000"/>
                                    </p:animScale>
                                    <p:animScale>
                                      <p:cBhvr>
                                        <p:cTn id="99" dur="166" decel="50000">
                                          <p:stCondLst>
                                            <p:cond delay="1834"/>
                                          </p:stCondLst>
                                        </p:cTn>
                                        <p:tgtEl>
                                          <p:spTgt spid="3">
                                            <p:txEl>
                                              <p:pRg st="5" end="5"/>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55</TotalTime>
  <Words>495</Words>
  <Application>Microsoft Macintosh PowerPoint</Application>
  <PresentationFormat>Custom</PresentationFormat>
  <Paragraphs>58</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Facet</vt:lpstr>
      <vt:lpstr>Get your binder out and be ready for the  warm-up!</vt:lpstr>
      <vt:lpstr>Solve the following equations. Be sure to check your answers!</vt:lpstr>
      <vt:lpstr>Quiz Review</vt:lpstr>
      <vt:lpstr>Solving Inequalities </vt:lpstr>
      <vt:lpstr>Quick Review</vt:lpstr>
      <vt:lpstr>Some important properties and rules</vt:lpstr>
      <vt:lpstr>Example 1: Solve 7x-5&gt;6x+4</vt:lpstr>
      <vt:lpstr>One more rule!</vt:lpstr>
      <vt:lpstr>Example 2: Solve -0.25y ≥ 2. Graph the solution set on a number line</vt:lpstr>
      <vt:lpstr>Another way to write your answer</vt:lpstr>
      <vt:lpstr>Multi-step inequalities</vt:lpstr>
      <vt:lpstr>How are solving equations and solving inequalities alike? Different?</vt:lpstr>
      <vt:lpstr>Writing real-world inequalities </vt:lpstr>
      <vt:lpstr>Closure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Get your binder out and be ready for the  warm-up!</dc:title>
  <dc:creator>Kelsey Thomas</dc:creator>
  <cp:lastModifiedBy>Leah Pehlk</cp:lastModifiedBy>
  <cp:revision>7</cp:revision>
  <dcterms:created xsi:type="dcterms:W3CDTF">2016-08-28T20:14:16Z</dcterms:created>
  <dcterms:modified xsi:type="dcterms:W3CDTF">2016-08-29T00:27:50Z</dcterms:modified>
</cp:coreProperties>
</file>